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Libre Franklin"/>
      <p:regular r:id="rId13"/>
      <p:bold r:id="rId14"/>
      <p:italic r:id="rId15"/>
      <p:boldItalic r:id="rId16"/>
    </p:embeddedFont>
    <p:embeddedFont>
      <p:font typeface="Century Gothic"/>
      <p:regular r:id="rId17"/>
      <p:bold r:id="rId18"/>
      <p:italic r:id="rId19"/>
      <p:boldItalic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5" roundtripDataSignature="AMtx7miAwf6Pz6OLR7EdZJN3FYk08hGW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Italic.fntdata"/><Relationship Id="rId22" Type="http://schemas.openxmlformats.org/officeDocument/2006/relationships/font" Target="fonts/OpenSans-bold.fntdata"/><Relationship Id="rId21" Type="http://schemas.openxmlformats.org/officeDocument/2006/relationships/font" Target="fonts/OpenSans-regular.fntdata"/><Relationship Id="rId24" Type="http://schemas.openxmlformats.org/officeDocument/2006/relationships/font" Target="fonts/OpenSans-boldItalic.fntdata"/><Relationship Id="rId23" Type="http://schemas.openxmlformats.org/officeDocument/2006/relationships/font" Target="fonts/OpenSans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LibreFranklin-regular.fntdata"/><Relationship Id="rId12" Type="http://schemas.openxmlformats.org/officeDocument/2006/relationships/slide" Target="slides/slide8.xml"/><Relationship Id="rId15" Type="http://schemas.openxmlformats.org/officeDocument/2006/relationships/font" Target="fonts/LibreFranklin-italic.fntdata"/><Relationship Id="rId14" Type="http://schemas.openxmlformats.org/officeDocument/2006/relationships/font" Target="fonts/LibreFranklin-bold.fntdata"/><Relationship Id="rId17" Type="http://schemas.openxmlformats.org/officeDocument/2006/relationships/font" Target="fonts/CenturyGothic-regular.fntdata"/><Relationship Id="rId16" Type="http://schemas.openxmlformats.org/officeDocument/2006/relationships/font" Target="fonts/LibreFranklin-boldItalic.fntdata"/><Relationship Id="rId19" Type="http://schemas.openxmlformats.org/officeDocument/2006/relationships/font" Target="fonts/CenturyGothic-italic.fntdata"/><Relationship Id="rId18" Type="http://schemas.openxmlformats.org/officeDocument/2006/relationships/font" Target="fonts/CenturyGothic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" name="Google Shape;3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" name="Google Shape;3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" name="Google Shape;5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7" name="Google Shape;6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0" name="Google Shape;11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/>
          <p:nvPr>
            <p:ph idx="2" type="pic"/>
          </p:nvPr>
        </p:nvSpPr>
        <p:spPr>
          <a:xfrm>
            <a:off x="0" y="0"/>
            <a:ext cx="6173100" cy="6858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afecloud">
  <p:cSld name="1_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/>
          <p:nvPr>
            <p:ph idx="2" type="pic"/>
          </p:nvPr>
        </p:nvSpPr>
        <p:spPr>
          <a:xfrm>
            <a:off x="1147504" y="2034444"/>
            <a:ext cx="3262500" cy="4176000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11"/>
          <p:cNvSpPr txBox="1"/>
          <p:nvPr/>
        </p:nvSpPr>
        <p:spPr>
          <a:xfrm>
            <a:off x="5369719" y="6552857"/>
            <a:ext cx="14526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©2022 iCafeCloud</a:t>
            </a:r>
            <a:endParaRPr b="0" i="0" sz="1100" u="none" cap="none" strike="noStrike">
              <a:solidFill>
                <a:srgbClr val="59595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16" name="Google Shape;16;p11"/>
          <p:cNvCxnSpPr/>
          <p:nvPr/>
        </p:nvCxnSpPr>
        <p:spPr>
          <a:xfrm rot="10800000">
            <a:off x="571463" y="6698017"/>
            <a:ext cx="4767300" cy="0"/>
          </a:xfrm>
          <a:prstGeom prst="straightConnector1">
            <a:avLst/>
          </a:prstGeom>
          <a:noFill/>
          <a:ln cap="flat" cmpd="sng" w="9525">
            <a:solidFill>
              <a:srgbClr val="E94D5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" name="Google Shape;17;p11"/>
          <p:cNvCxnSpPr/>
          <p:nvPr/>
        </p:nvCxnSpPr>
        <p:spPr>
          <a:xfrm rot="10800000">
            <a:off x="6843600" y="6698017"/>
            <a:ext cx="4776900" cy="0"/>
          </a:xfrm>
          <a:prstGeom prst="straightConnector1">
            <a:avLst/>
          </a:prstGeom>
          <a:noFill/>
          <a:ln cap="flat" cmpd="sng" w="9525">
            <a:solidFill>
              <a:srgbClr val="E94D5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2"/>
          <p:cNvSpPr txBox="1"/>
          <p:nvPr/>
        </p:nvSpPr>
        <p:spPr>
          <a:xfrm>
            <a:off x="5369719" y="6552857"/>
            <a:ext cx="14526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©2022 iCafeCloud</a:t>
            </a:r>
            <a:endParaRPr b="0" i="0" sz="1100" u="none" cap="none" strike="noStrike">
              <a:solidFill>
                <a:srgbClr val="59595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20" name="Google Shape;20;p12"/>
          <p:cNvCxnSpPr/>
          <p:nvPr/>
        </p:nvCxnSpPr>
        <p:spPr>
          <a:xfrm rot="10800000">
            <a:off x="571463" y="6698017"/>
            <a:ext cx="4767300" cy="0"/>
          </a:xfrm>
          <a:prstGeom prst="straightConnector1">
            <a:avLst/>
          </a:prstGeom>
          <a:noFill/>
          <a:ln cap="flat" cmpd="sng" w="9525">
            <a:solidFill>
              <a:srgbClr val="E94D5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" name="Google Shape;21;p12"/>
          <p:cNvCxnSpPr/>
          <p:nvPr/>
        </p:nvCxnSpPr>
        <p:spPr>
          <a:xfrm rot="10800000">
            <a:off x="6843600" y="6698017"/>
            <a:ext cx="4776900" cy="0"/>
          </a:xfrm>
          <a:prstGeom prst="straightConnector1">
            <a:avLst/>
          </a:prstGeom>
          <a:noFill/>
          <a:ln cap="flat" cmpd="sng" w="9525">
            <a:solidFill>
              <a:srgbClr val="E94D5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/>
          <p:nvPr/>
        </p:nvSpPr>
        <p:spPr>
          <a:xfrm>
            <a:off x="5369719" y="6552857"/>
            <a:ext cx="14526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©2022 iCafeCloud</a:t>
            </a:r>
            <a:endParaRPr b="0" i="0" sz="1100" u="none" cap="none" strike="noStrike">
              <a:solidFill>
                <a:srgbClr val="59595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24" name="Google Shape;24;p13"/>
          <p:cNvCxnSpPr/>
          <p:nvPr/>
        </p:nvCxnSpPr>
        <p:spPr>
          <a:xfrm rot="10800000">
            <a:off x="571463" y="6698017"/>
            <a:ext cx="4767300" cy="0"/>
          </a:xfrm>
          <a:prstGeom prst="straightConnector1">
            <a:avLst/>
          </a:prstGeom>
          <a:noFill/>
          <a:ln cap="flat" cmpd="sng" w="9525">
            <a:solidFill>
              <a:srgbClr val="E94D5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" name="Google Shape;25;p13"/>
          <p:cNvCxnSpPr/>
          <p:nvPr/>
        </p:nvCxnSpPr>
        <p:spPr>
          <a:xfrm rot="10800000">
            <a:off x="6843600" y="6698017"/>
            <a:ext cx="4776900" cy="0"/>
          </a:xfrm>
          <a:prstGeom prst="straightConnector1">
            <a:avLst/>
          </a:prstGeom>
          <a:noFill/>
          <a:ln cap="flat" cmpd="sng" w="9525">
            <a:solidFill>
              <a:srgbClr val="E94D5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" name="Google Shape;26;p13"/>
          <p:cNvSpPr/>
          <p:nvPr>
            <p:ph idx="2" type="pic"/>
          </p:nvPr>
        </p:nvSpPr>
        <p:spPr>
          <a:xfrm>
            <a:off x="1001486" y="1698171"/>
            <a:ext cx="1922400" cy="1922400"/>
          </a:xfrm>
          <a:prstGeom prst="roundRect">
            <a:avLst>
              <a:gd fmla="val 10969" name="adj"/>
            </a:avLst>
          </a:prstGeom>
          <a:noFill/>
          <a:ln>
            <a:noFill/>
          </a:ln>
        </p:spPr>
      </p:sp>
      <p:sp>
        <p:nvSpPr>
          <p:cNvPr id="27" name="Google Shape;27;p13"/>
          <p:cNvSpPr/>
          <p:nvPr>
            <p:ph idx="3" type="pic"/>
          </p:nvPr>
        </p:nvSpPr>
        <p:spPr>
          <a:xfrm>
            <a:off x="1001486" y="4521200"/>
            <a:ext cx="1922400" cy="1922400"/>
          </a:xfrm>
          <a:prstGeom prst="roundRect">
            <a:avLst>
              <a:gd fmla="val 10969" name="adj"/>
            </a:avLst>
          </a:prstGeom>
          <a:noFill/>
          <a:ln>
            <a:noFill/>
          </a:ln>
        </p:spPr>
      </p:sp>
      <p:sp>
        <p:nvSpPr>
          <p:cNvPr id="28" name="Google Shape;28;p13"/>
          <p:cNvSpPr/>
          <p:nvPr>
            <p:ph idx="4" type="pic"/>
          </p:nvPr>
        </p:nvSpPr>
        <p:spPr>
          <a:xfrm>
            <a:off x="9600659" y="3132909"/>
            <a:ext cx="1922400" cy="1922400"/>
          </a:xfrm>
          <a:prstGeom prst="roundRect">
            <a:avLst>
              <a:gd fmla="val 10969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14.jpg"/><Relationship Id="rId5" Type="http://schemas.openxmlformats.org/officeDocument/2006/relationships/image" Target="../media/image2.png"/><Relationship Id="rId6" Type="http://schemas.openxmlformats.org/officeDocument/2006/relationships/image" Target="../media/image12.jpg"/><Relationship Id="rId7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6.jpg"/><Relationship Id="rId5" Type="http://schemas.openxmlformats.org/officeDocument/2006/relationships/image" Target="../media/image5.jpg"/><Relationship Id="rId6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9.jpg"/><Relationship Id="rId5" Type="http://schemas.openxmlformats.org/officeDocument/2006/relationships/image" Target="../media/image18.jpg"/><Relationship Id="rId6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g"/><Relationship Id="rId4" Type="http://schemas.openxmlformats.org/officeDocument/2006/relationships/image" Target="../media/image2.png"/><Relationship Id="rId5" Type="http://schemas.openxmlformats.org/officeDocument/2006/relationships/hyperlink" Target="https://help.youngzsoft.com/" TargetMode="External"/><Relationship Id="rId6" Type="http://schemas.openxmlformats.org/officeDocument/2006/relationships/hyperlink" Target="https://www.icafecloud.com/" TargetMode="External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"/>
          <p:cNvSpPr/>
          <p:nvPr/>
        </p:nvSpPr>
        <p:spPr>
          <a:xfrm rot="-1154972">
            <a:off x="1249270" y="-374507"/>
            <a:ext cx="980264" cy="7616690"/>
          </a:xfrm>
          <a:custGeom>
            <a:rect b="b" l="l" r="r" t="t"/>
            <a:pathLst>
              <a:path extrusionOk="0" h="7609370" w="979322">
                <a:moveTo>
                  <a:pt x="0" y="0"/>
                </a:moveTo>
                <a:lnTo>
                  <a:pt x="979322" y="342970"/>
                </a:lnTo>
                <a:lnTo>
                  <a:pt x="979322" y="7609370"/>
                </a:lnTo>
                <a:lnTo>
                  <a:pt x="58663" y="7286945"/>
                </a:lnTo>
                <a:lnTo>
                  <a:pt x="0" y="7263295"/>
                </a:lnTo>
                <a:close/>
              </a:path>
            </a:pathLst>
          </a:custGeom>
          <a:solidFill>
            <a:srgbClr val="5A8E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"/>
          <p:cNvSpPr/>
          <p:nvPr/>
        </p:nvSpPr>
        <p:spPr>
          <a:xfrm>
            <a:off x="2226097" y="4819651"/>
            <a:ext cx="6060142" cy="2038349"/>
          </a:xfrm>
          <a:custGeom>
            <a:rect b="b" l="l" r="r" t="t"/>
            <a:pathLst>
              <a:path extrusionOk="0" h="2038349" w="6060142">
                <a:moveTo>
                  <a:pt x="0" y="0"/>
                </a:moveTo>
                <a:lnTo>
                  <a:pt x="1073695" y="39014"/>
                </a:lnTo>
                <a:lnTo>
                  <a:pt x="1673812" y="1752600"/>
                </a:lnTo>
                <a:lnTo>
                  <a:pt x="6060142" y="1752600"/>
                </a:lnTo>
                <a:lnTo>
                  <a:pt x="6060142" y="2038349"/>
                </a:lnTo>
                <a:lnTo>
                  <a:pt x="713853" y="2038349"/>
                </a:lnTo>
                <a:close/>
              </a:path>
            </a:pathLst>
          </a:custGeom>
          <a:solidFill>
            <a:srgbClr val="7CC235"/>
          </a:solidFill>
          <a:ln>
            <a:noFill/>
          </a:ln>
          <a:effectLst>
            <a:outerShdw rotWithShape="0" algn="r" dir="10800000" dist="63500">
              <a:srgbClr val="000000">
                <a:alpha val="549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"/>
          <p:cNvSpPr/>
          <p:nvPr/>
        </p:nvSpPr>
        <p:spPr>
          <a:xfrm>
            <a:off x="8940801" y="6071500"/>
            <a:ext cx="3126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©2022 iCafeCloud</a:t>
            </a:r>
            <a:endParaRPr b="0" i="0" sz="2400" u="none" cap="none" strike="noStrike">
              <a:solidFill>
                <a:srgbClr val="59595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6" name="Google Shape;3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9552" y="1828800"/>
            <a:ext cx="8569040" cy="253354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2"/>
          <p:cNvPicPr preferRelativeResize="0"/>
          <p:nvPr/>
        </p:nvPicPr>
        <p:blipFill rotWithShape="1">
          <a:blip r:embed="rId3">
            <a:alphaModFix/>
          </a:blip>
          <a:srcRect b="0" l="0" r="877" t="0"/>
          <a:stretch/>
        </p:blipFill>
        <p:spPr>
          <a:xfrm>
            <a:off x="364130" y="2106435"/>
            <a:ext cx="4085867" cy="450299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"/>
          <p:cNvSpPr/>
          <p:nvPr/>
        </p:nvSpPr>
        <p:spPr>
          <a:xfrm>
            <a:off x="0" y="2"/>
            <a:ext cx="4876777" cy="1244401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3C040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0" y="2"/>
            <a:ext cx="4876777" cy="1078255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" name="Google Shape;4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057" y="-47035"/>
            <a:ext cx="2859109" cy="102111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"/>
          <p:cNvSpPr/>
          <p:nvPr/>
        </p:nvSpPr>
        <p:spPr>
          <a:xfrm>
            <a:off x="7047345" y="184550"/>
            <a:ext cx="4749680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3C040B"/>
                </a:solidFill>
                <a:latin typeface="Arial"/>
                <a:ea typeface="Arial"/>
                <a:cs typeface="Arial"/>
                <a:sym typeface="Arial"/>
              </a:rPr>
              <a:t>¿Qué es iCafeCloud?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4747975" y="2028971"/>
            <a:ext cx="6967200" cy="4427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iCafeCloud es un POS en la nube de gestión de juegos y facturación que potencia la configuración de su centro de juegos con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827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2742"/>
              </a:buClr>
              <a:buSzPts val="2200"/>
              <a:buFont typeface="Arial"/>
              <a:buChar char="❏"/>
            </a:pPr>
            <a:r>
              <a:rPr b="0" i="0" lang="en-US" sz="22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Administrador de miembros</a:t>
            </a:r>
            <a:endParaRPr/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2742"/>
              </a:buClr>
              <a:buSzPts val="2200"/>
              <a:buFont typeface="Arial"/>
              <a:buChar char="❏"/>
            </a:pPr>
            <a:r>
              <a:rPr b="0" i="0" lang="en-US" sz="22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Administrador de licencia de juegos</a:t>
            </a:r>
            <a:endParaRPr/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2742"/>
              </a:buClr>
              <a:buSzPts val="2200"/>
              <a:buFont typeface="Arial"/>
              <a:buChar char="❏"/>
            </a:pPr>
            <a:r>
              <a:rPr b="0" i="0" lang="en-US" sz="22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Tabla de competición competitiva</a:t>
            </a:r>
            <a:endParaRPr b="0" i="0" sz="2200" u="none" cap="none" strike="noStrike">
              <a:solidFill>
                <a:srgbClr val="0827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2742"/>
              </a:buClr>
              <a:buSzPts val="2200"/>
              <a:buFont typeface="Arial"/>
              <a:buChar char="❏"/>
            </a:pPr>
            <a:r>
              <a:rPr b="0" i="0" lang="en-US" sz="22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Informes en tiempo real</a:t>
            </a:r>
            <a:endParaRPr b="0" i="0" sz="2200" u="none" cap="none" strike="noStrike">
              <a:solidFill>
                <a:srgbClr val="0827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2742"/>
              </a:buClr>
              <a:buSzPts val="2200"/>
              <a:buFont typeface="Arial"/>
              <a:buChar char="❏"/>
            </a:pPr>
            <a:r>
              <a:rPr b="0" i="0" lang="en-US" sz="22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Acceso multidispositivo a la nube</a:t>
            </a:r>
            <a:endParaRPr/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2742"/>
              </a:buClr>
              <a:buSzPts val="2200"/>
              <a:buFont typeface="Arial"/>
              <a:buChar char="❏"/>
            </a:pPr>
            <a:r>
              <a:rPr b="0" i="0" lang="en-US" sz="22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Interfaces de cliente personalizadas</a:t>
            </a:r>
            <a:endParaRPr/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2742"/>
              </a:buClr>
              <a:buSzPts val="2200"/>
              <a:buFont typeface="Arial"/>
              <a:buChar char="❏"/>
            </a:pPr>
            <a:r>
              <a:rPr b="0" i="0" lang="en-US" sz="22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1 Click Crypto Mineria</a:t>
            </a:r>
            <a:endParaRPr/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2742"/>
              </a:buClr>
              <a:buSzPts val="2200"/>
              <a:buFont typeface="Arial"/>
              <a:buChar char="❏"/>
            </a:pPr>
            <a:r>
              <a:rPr b="0" i="0" lang="en-US" sz="22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Recompensas y Bonos de Lealtad</a:t>
            </a:r>
            <a:endParaRPr b="0" i="0" sz="2200" u="none" cap="none" strike="noStrike">
              <a:solidFill>
                <a:srgbClr val="0827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2742"/>
              </a:buClr>
              <a:buSzPts val="2200"/>
              <a:buFont typeface="Arial"/>
              <a:buChar char="❏"/>
            </a:pPr>
            <a:r>
              <a:rPr b="0" i="0" lang="en-US" sz="22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Y mucho más…</a:t>
            </a:r>
            <a:endParaRPr/>
          </a:p>
        </p:txBody>
      </p:sp>
      <p:cxnSp>
        <p:nvCxnSpPr>
          <p:cNvPr id="47" name="Google Shape;47;p2"/>
          <p:cNvCxnSpPr/>
          <p:nvPr/>
        </p:nvCxnSpPr>
        <p:spPr>
          <a:xfrm>
            <a:off x="364130" y="4481465"/>
            <a:ext cx="4086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3"/>
          <p:cNvPicPr preferRelativeResize="0"/>
          <p:nvPr/>
        </p:nvPicPr>
        <p:blipFill rotWithShape="1">
          <a:blip r:embed="rId3">
            <a:alphaModFix/>
          </a:blip>
          <a:srcRect b="5048" l="0" r="0" t="0"/>
          <a:stretch/>
        </p:blipFill>
        <p:spPr>
          <a:xfrm>
            <a:off x="512186" y="1566685"/>
            <a:ext cx="8325997" cy="444284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3"/>
          <p:cNvSpPr/>
          <p:nvPr/>
        </p:nvSpPr>
        <p:spPr>
          <a:xfrm rot="1799484">
            <a:off x="8735406" y="1132017"/>
            <a:ext cx="2170764" cy="1880446"/>
          </a:xfrm>
          <a:prstGeom prst="hexagon">
            <a:avLst>
              <a:gd fmla="val 29265" name="adj"/>
              <a:gd fmla="val 115470" name="vf"/>
            </a:avLst>
          </a:prstGeom>
          <a:solidFill>
            <a:srgbClr val="C9A95E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3"/>
          <p:cNvSpPr/>
          <p:nvPr/>
        </p:nvSpPr>
        <p:spPr>
          <a:xfrm>
            <a:off x="0" y="2"/>
            <a:ext cx="4876777" cy="1244401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3C040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3"/>
          <p:cNvSpPr/>
          <p:nvPr/>
        </p:nvSpPr>
        <p:spPr>
          <a:xfrm>
            <a:off x="0" y="2"/>
            <a:ext cx="4876777" cy="1078255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057" y="-47035"/>
            <a:ext cx="2859109" cy="102111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3"/>
          <p:cNvSpPr/>
          <p:nvPr/>
        </p:nvSpPr>
        <p:spPr>
          <a:xfrm>
            <a:off x="6434674" y="184550"/>
            <a:ext cx="5361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3C040B"/>
                </a:solidFill>
                <a:latin typeface="Arial"/>
                <a:ea typeface="Arial"/>
                <a:cs typeface="Arial"/>
                <a:sym typeface="Arial"/>
              </a:rPr>
              <a:t>Interfaz de gestión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"/>
          <p:cNvSpPr/>
          <p:nvPr/>
        </p:nvSpPr>
        <p:spPr>
          <a:xfrm>
            <a:off x="9702434" y="3404044"/>
            <a:ext cx="2184900" cy="8771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puede ser accessible</a:t>
            </a:r>
            <a:endParaRPr/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"/>
          <p:cNvSpPr/>
          <p:nvPr/>
        </p:nvSpPr>
        <p:spPr>
          <a:xfrm rot="1799277">
            <a:off x="8786943" y="4498838"/>
            <a:ext cx="2087561" cy="1759623"/>
          </a:xfrm>
          <a:prstGeom prst="hexagon">
            <a:avLst>
              <a:gd fmla="val 29265" name="adj"/>
              <a:gd fmla="val 115470" name="vf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3"/>
          <p:cNvSpPr txBox="1"/>
          <p:nvPr/>
        </p:nvSpPr>
        <p:spPr>
          <a:xfrm>
            <a:off x="8763077" y="2679823"/>
            <a:ext cx="7554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3"/>
          <p:cNvSpPr txBox="1"/>
          <p:nvPr/>
        </p:nvSpPr>
        <p:spPr>
          <a:xfrm>
            <a:off x="8789759" y="2643391"/>
            <a:ext cx="7554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3"/>
          <p:cNvSpPr/>
          <p:nvPr/>
        </p:nvSpPr>
        <p:spPr>
          <a:xfrm rot="1799360">
            <a:off x="9678491" y="2740095"/>
            <a:ext cx="2232720" cy="2001828"/>
          </a:xfrm>
          <a:prstGeom prst="hexagon">
            <a:avLst>
              <a:gd fmla="val 29425" name="adj"/>
              <a:gd fmla="val 115470" name="vf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"/>
          <p:cNvSpPr/>
          <p:nvPr/>
        </p:nvSpPr>
        <p:spPr>
          <a:xfrm>
            <a:off x="8838183" y="1552209"/>
            <a:ext cx="1933800" cy="1200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Interfaz de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Administración de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82742"/>
                </a:solidFill>
                <a:latin typeface="Calibri"/>
                <a:ea typeface="Calibri"/>
                <a:cs typeface="Calibri"/>
                <a:sym typeface="Calibri"/>
              </a:rPr>
              <a:t>iCafecloud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3"/>
          <p:cNvSpPr/>
          <p:nvPr/>
        </p:nvSpPr>
        <p:spPr>
          <a:xfrm>
            <a:off x="8737683" y="4894178"/>
            <a:ext cx="2134800" cy="923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cualquier dispositivo con acceso a internet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Google Shape;69;p4"/>
          <p:cNvCxnSpPr/>
          <p:nvPr/>
        </p:nvCxnSpPr>
        <p:spPr>
          <a:xfrm rot="10800000">
            <a:off x="9904959" y="2678170"/>
            <a:ext cx="1383600" cy="864600"/>
          </a:xfrm>
          <a:prstGeom prst="curvedConnector3">
            <a:avLst>
              <a:gd fmla="val -6927" name="adj1"/>
            </a:avLst>
          </a:prstGeom>
          <a:noFill/>
          <a:ln cap="flat" cmpd="sng" w="9525">
            <a:solidFill>
              <a:srgbClr val="8296B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0" name="Google Shape;70;p4"/>
          <p:cNvCxnSpPr/>
          <p:nvPr/>
        </p:nvCxnSpPr>
        <p:spPr>
          <a:xfrm flipH="1">
            <a:off x="9863415" y="1622638"/>
            <a:ext cx="957300" cy="582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8296B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1" name="Google Shape;71;p4"/>
          <p:cNvCxnSpPr/>
          <p:nvPr/>
        </p:nvCxnSpPr>
        <p:spPr>
          <a:xfrm rot="5400000">
            <a:off x="6352395" y="1210836"/>
            <a:ext cx="587100" cy="3264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8296B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2" name="Google Shape;72;p4"/>
          <p:cNvCxnSpPr/>
          <p:nvPr/>
        </p:nvCxnSpPr>
        <p:spPr>
          <a:xfrm>
            <a:off x="903441" y="3523388"/>
            <a:ext cx="1201800" cy="567000"/>
          </a:xfrm>
          <a:prstGeom prst="curvedConnector2">
            <a:avLst/>
          </a:prstGeom>
          <a:noFill/>
          <a:ln cap="flat" cmpd="sng" w="9525">
            <a:solidFill>
              <a:srgbClr val="8296B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73" name="Google Shape;7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8280" y="1519755"/>
            <a:ext cx="8293776" cy="448941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4"/>
          <p:cNvSpPr/>
          <p:nvPr/>
        </p:nvSpPr>
        <p:spPr>
          <a:xfrm>
            <a:off x="0" y="2"/>
            <a:ext cx="4876777" cy="1244401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3C040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4"/>
          <p:cNvSpPr/>
          <p:nvPr/>
        </p:nvSpPr>
        <p:spPr>
          <a:xfrm>
            <a:off x="0" y="2"/>
            <a:ext cx="4876777" cy="1078255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057" y="-47035"/>
            <a:ext cx="2859109" cy="102111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4"/>
          <p:cNvSpPr/>
          <p:nvPr/>
        </p:nvSpPr>
        <p:spPr>
          <a:xfrm>
            <a:off x="7806273" y="184550"/>
            <a:ext cx="3990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3C040B"/>
                </a:solidFill>
                <a:latin typeface="Arial"/>
                <a:ea typeface="Arial"/>
                <a:cs typeface="Arial"/>
                <a:sym typeface="Arial"/>
              </a:rPr>
              <a:t>Interfaz de cliente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4"/>
          <p:cNvSpPr/>
          <p:nvPr/>
        </p:nvSpPr>
        <p:spPr>
          <a:xfrm>
            <a:off x="-216871" y="2562169"/>
            <a:ext cx="35619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" name="Google Shape;79;p4"/>
          <p:cNvGrpSpPr/>
          <p:nvPr/>
        </p:nvGrpSpPr>
        <p:grpSpPr>
          <a:xfrm>
            <a:off x="4191677" y="631858"/>
            <a:ext cx="1436777" cy="359774"/>
            <a:chOff x="0" y="9557"/>
            <a:chExt cx="1436777" cy="359774"/>
          </a:xfrm>
        </p:grpSpPr>
        <p:sp>
          <p:nvSpPr>
            <p:cNvPr id="80" name="Google Shape;80;p4"/>
            <p:cNvSpPr/>
            <p:nvPr/>
          </p:nvSpPr>
          <p:spPr>
            <a:xfrm>
              <a:off x="0" y="9557"/>
              <a:ext cx="1436777" cy="359774"/>
            </a:xfrm>
            <a:prstGeom prst="roundRect">
              <a:avLst>
                <a:gd fmla="val 16667" name="adj"/>
              </a:avLst>
            </a:prstGeom>
            <a:solidFill>
              <a:schemeClr val="accent6">
                <a:alpha val="89411"/>
              </a:schemeClr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4"/>
            <p:cNvSpPr txBox="1"/>
            <p:nvPr/>
          </p:nvSpPr>
          <p:spPr>
            <a:xfrm>
              <a:off x="17563" y="27120"/>
              <a:ext cx="1401651" cy="3246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Juegos favoritos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" name="Google Shape;82;p4"/>
          <p:cNvGrpSpPr/>
          <p:nvPr/>
        </p:nvGrpSpPr>
        <p:grpSpPr>
          <a:xfrm>
            <a:off x="6037949" y="804577"/>
            <a:ext cx="1559817" cy="327718"/>
            <a:chOff x="0" y="9556"/>
            <a:chExt cx="1613548" cy="359774"/>
          </a:xfrm>
        </p:grpSpPr>
        <p:sp>
          <p:nvSpPr>
            <p:cNvPr id="83" name="Google Shape;83;p4"/>
            <p:cNvSpPr/>
            <p:nvPr/>
          </p:nvSpPr>
          <p:spPr>
            <a:xfrm>
              <a:off x="0" y="9556"/>
              <a:ext cx="1595565" cy="359774"/>
            </a:xfrm>
            <a:prstGeom prst="roundRect">
              <a:avLst>
                <a:gd fmla="val 16667" name="adj"/>
              </a:avLst>
            </a:prstGeom>
            <a:solidFill>
              <a:schemeClr val="accent6">
                <a:alpha val="89411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4"/>
            <p:cNvSpPr txBox="1"/>
            <p:nvPr/>
          </p:nvSpPr>
          <p:spPr>
            <a:xfrm>
              <a:off x="53109" y="58141"/>
              <a:ext cx="1560439" cy="2655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juegos activos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85;p4"/>
          <p:cNvGrpSpPr/>
          <p:nvPr/>
        </p:nvGrpSpPr>
        <p:grpSpPr>
          <a:xfrm>
            <a:off x="120050" y="3061850"/>
            <a:ext cx="1786632" cy="492423"/>
            <a:chOff x="0" y="7681"/>
            <a:chExt cx="1436777" cy="359774"/>
          </a:xfrm>
        </p:grpSpPr>
        <p:sp>
          <p:nvSpPr>
            <p:cNvPr id="86" name="Google Shape;86;p4"/>
            <p:cNvSpPr/>
            <p:nvPr/>
          </p:nvSpPr>
          <p:spPr>
            <a:xfrm>
              <a:off x="0" y="7681"/>
              <a:ext cx="1436777" cy="359774"/>
            </a:xfrm>
            <a:prstGeom prst="roundRect">
              <a:avLst>
                <a:gd fmla="val 16667" name="adj"/>
              </a:avLst>
            </a:prstGeom>
            <a:solidFill>
              <a:schemeClr val="accent6">
                <a:alpha val="89411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4"/>
            <p:cNvSpPr txBox="1"/>
            <p:nvPr/>
          </p:nvSpPr>
          <p:spPr>
            <a:xfrm>
              <a:off x="17563" y="25244"/>
              <a:ext cx="1401600" cy="3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Interfaz moderna</a:t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" name="Google Shape;88;p4"/>
          <p:cNvGrpSpPr/>
          <p:nvPr/>
        </p:nvGrpSpPr>
        <p:grpSpPr>
          <a:xfrm>
            <a:off x="10666853" y="1440923"/>
            <a:ext cx="1525086" cy="359774"/>
            <a:chOff x="-48499" y="7681"/>
            <a:chExt cx="1545643" cy="359774"/>
          </a:xfrm>
        </p:grpSpPr>
        <p:sp>
          <p:nvSpPr>
            <p:cNvPr id="89" name="Google Shape;89;p4"/>
            <p:cNvSpPr/>
            <p:nvPr/>
          </p:nvSpPr>
          <p:spPr>
            <a:xfrm>
              <a:off x="0" y="7681"/>
              <a:ext cx="1436777" cy="359774"/>
            </a:xfrm>
            <a:prstGeom prst="roundRect">
              <a:avLst>
                <a:gd fmla="val 16667" name="adj"/>
              </a:avLst>
            </a:prstGeom>
            <a:solidFill>
              <a:schemeClr val="accent6">
                <a:alpha val="89411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4"/>
            <p:cNvSpPr txBox="1"/>
            <p:nvPr/>
          </p:nvSpPr>
          <p:spPr>
            <a:xfrm>
              <a:off x="-48499" y="25244"/>
              <a:ext cx="1545643" cy="3246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tienda del cliente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91" name="Google Shape;91;p4"/>
          <p:cNvCxnSpPr/>
          <p:nvPr/>
        </p:nvCxnSpPr>
        <p:spPr>
          <a:xfrm flipH="1" rot="-5400000">
            <a:off x="4606074" y="1016182"/>
            <a:ext cx="569100" cy="568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8296B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92" name="Google Shape;92;p4"/>
          <p:cNvGrpSpPr/>
          <p:nvPr/>
        </p:nvGrpSpPr>
        <p:grpSpPr>
          <a:xfrm>
            <a:off x="10342000" y="3511225"/>
            <a:ext cx="1849999" cy="449466"/>
            <a:chOff x="0" y="7681"/>
            <a:chExt cx="1487736" cy="359774"/>
          </a:xfrm>
        </p:grpSpPr>
        <p:sp>
          <p:nvSpPr>
            <p:cNvPr id="93" name="Google Shape;93;p4"/>
            <p:cNvSpPr/>
            <p:nvPr/>
          </p:nvSpPr>
          <p:spPr>
            <a:xfrm>
              <a:off x="0" y="7681"/>
              <a:ext cx="1436777" cy="359774"/>
            </a:xfrm>
            <a:prstGeom prst="roundRect">
              <a:avLst>
                <a:gd fmla="val 16667" name="adj"/>
              </a:avLst>
            </a:prstGeom>
            <a:solidFill>
              <a:schemeClr val="accent6">
                <a:alpha val="89411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4"/>
            <p:cNvSpPr txBox="1"/>
            <p:nvPr/>
          </p:nvSpPr>
          <p:spPr>
            <a:xfrm>
              <a:off x="17563" y="25244"/>
              <a:ext cx="1470173" cy="2879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Información del cliente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4243" y="3983009"/>
            <a:ext cx="4149530" cy="2287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7458" y="3943437"/>
            <a:ext cx="4173551" cy="234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5"/>
          <p:cNvSpPr/>
          <p:nvPr/>
        </p:nvSpPr>
        <p:spPr>
          <a:xfrm>
            <a:off x="0" y="2"/>
            <a:ext cx="4876777" cy="1244401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3C040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5"/>
          <p:cNvSpPr/>
          <p:nvPr/>
        </p:nvSpPr>
        <p:spPr>
          <a:xfrm>
            <a:off x="0" y="2"/>
            <a:ext cx="4876777" cy="1078255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0057" y="-47035"/>
            <a:ext cx="2859109" cy="102111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5"/>
          <p:cNvSpPr/>
          <p:nvPr/>
        </p:nvSpPr>
        <p:spPr>
          <a:xfrm>
            <a:off x="4461923" y="103275"/>
            <a:ext cx="7029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3C040B"/>
                </a:solidFill>
                <a:latin typeface="Arial"/>
                <a:ea typeface="Arial"/>
                <a:cs typeface="Arial"/>
                <a:sym typeface="Arial"/>
              </a:rPr>
              <a:t>Interfaz de cliente personalizado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5"/>
          <p:cNvSpPr/>
          <p:nvPr/>
        </p:nvSpPr>
        <p:spPr>
          <a:xfrm>
            <a:off x="3516198" y="637175"/>
            <a:ext cx="7975225" cy="2492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Cambie fácilmente estilos y temas para que coincidan con la identidad de su marca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48923" y="1503122"/>
            <a:ext cx="4150620" cy="2313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52265" y="1501855"/>
            <a:ext cx="4141505" cy="2329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/>
          <p:nvPr/>
        </p:nvSpPr>
        <p:spPr>
          <a:xfrm>
            <a:off x="0" y="2"/>
            <a:ext cx="4876777" cy="1244401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3C040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6"/>
          <p:cNvSpPr/>
          <p:nvPr/>
        </p:nvSpPr>
        <p:spPr>
          <a:xfrm>
            <a:off x="0" y="2"/>
            <a:ext cx="4876777" cy="1078255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057" y="-47035"/>
            <a:ext cx="2859109" cy="102111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6"/>
          <p:cNvSpPr/>
          <p:nvPr/>
        </p:nvSpPr>
        <p:spPr>
          <a:xfrm>
            <a:off x="2893850" y="127277"/>
            <a:ext cx="8983233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3C040B"/>
                </a:solidFill>
                <a:latin typeface="Arial"/>
                <a:ea typeface="Arial"/>
                <a:cs typeface="Arial"/>
                <a:sym typeface="Arial"/>
              </a:rPr>
              <a:t> Tablas de clasificación competitivas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6"/>
          <p:cNvPicPr preferRelativeResize="0"/>
          <p:nvPr/>
        </p:nvPicPr>
        <p:blipFill rotWithShape="1">
          <a:blip r:embed="rId4">
            <a:alphaModFix/>
          </a:blip>
          <a:srcRect b="12658" l="3127" r="2996" t="0"/>
          <a:stretch/>
        </p:blipFill>
        <p:spPr>
          <a:xfrm>
            <a:off x="318510" y="4031759"/>
            <a:ext cx="5701369" cy="1922421"/>
          </a:xfrm>
          <a:prstGeom prst="rect">
            <a:avLst/>
          </a:prstGeom>
          <a:noFill/>
          <a:ln>
            <a:noFill/>
          </a:ln>
          <a:effectLst>
            <a:reflection blurRad="0" dir="5400000" dist="5000" endA="0" endPos="30000" kx="0" rotWithShape="0" algn="bl" stA="30000" stPos="0" sy="-100000" ky="0"/>
          </a:effectLst>
        </p:spPr>
      </p:pic>
      <p:pic>
        <p:nvPicPr>
          <p:cNvPr id="117" name="Google Shape;117;p6"/>
          <p:cNvPicPr preferRelativeResize="0"/>
          <p:nvPr/>
        </p:nvPicPr>
        <p:blipFill rotWithShape="1">
          <a:blip r:embed="rId5">
            <a:alphaModFix/>
          </a:blip>
          <a:srcRect b="0" l="0" r="0" t="7844"/>
          <a:stretch/>
        </p:blipFill>
        <p:spPr>
          <a:xfrm>
            <a:off x="2979166" y="1125294"/>
            <a:ext cx="5734794" cy="2089150"/>
          </a:xfrm>
          <a:prstGeom prst="rect">
            <a:avLst/>
          </a:prstGeom>
          <a:noFill/>
          <a:ln>
            <a:noFill/>
          </a:ln>
          <a:effectLst>
            <a:reflection blurRad="0" dir="5400000" dist="5000" endA="0" endPos="30000" kx="0" rotWithShape="0" algn="bl" stA="30000" stPos="0" sy="-100000" ky="0"/>
          </a:effectLst>
        </p:spPr>
      </p:pic>
      <p:pic>
        <p:nvPicPr>
          <p:cNvPr id="118" name="Google Shape;118;p6"/>
          <p:cNvPicPr preferRelativeResize="0"/>
          <p:nvPr/>
        </p:nvPicPr>
        <p:blipFill rotWithShape="1">
          <a:blip r:embed="rId6">
            <a:alphaModFix/>
          </a:blip>
          <a:srcRect b="0" l="0" r="1520" t="0"/>
          <a:stretch/>
        </p:blipFill>
        <p:spPr>
          <a:xfrm>
            <a:off x="6175718" y="4031759"/>
            <a:ext cx="5701365" cy="1989683"/>
          </a:xfrm>
          <a:prstGeom prst="rect">
            <a:avLst/>
          </a:prstGeom>
          <a:noFill/>
          <a:ln>
            <a:noFill/>
          </a:ln>
          <a:effectLst>
            <a:reflection blurRad="0" dir="5400000" dist="5000" endA="0" endPos="30000" kx="0" rotWithShape="0" algn="bl" stA="30000" stPos="0" sy="-100000" ky="0"/>
          </a:effectLst>
        </p:spPr>
      </p:pic>
      <p:sp>
        <p:nvSpPr>
          <p:cNvPr id="119" name="Google Shape;119;p6"/>
          <p:cNvSpPr txBox="1"/>
          <p:nvPr/>
        </p:nvSpPr>
        <p:spPr>
          <a:xfrm>
            <a:off x="4737983" y="622202"/>
            <a:ext cx="7139100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 clasificaciones de juegos en la tienda se rastrean en toda su base de jugadores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/>
          <p:nvPr/>
        </p:nvSpPr>
        <p:spPr>
          <a:xfrm>
            <a:off x="856343" y="1570853"/>
            <a:ext cx="2393700" cy="2177100"/>
          </a:xfrm>
          <a:prstGeom prst="roundRect">
            <a:avLst>
              <a:gd fmla="val 11848" name="adj"/>
            </a:avLst>
          </a:prstGeom>
          <a:solidFill>
            <a:srgbClr val="FDFDFD"/>
          </a:solidFill>
          <a:ln cap="flat" cmpd="sng" w="12700">
            <a:solidFill>
              <a:srgbClr val="7CC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7"/>
          <p:cNvSpPr/>
          <p:nvPr/>
        </p:nvSpPr>
        <p:spPr>
          <a:xfrm>
            <a:off x="856343" y="4376057"/>
            <a:ext cx="2393700" cy="2177100"/>
          </a:xfrm>
          <a:prstGeom prst="roundRect">
            <a:avLst>
              <a:gd fmla="val 11848" name="adj"/>
            </a:avLst>
          </a:prstGeom>
          <a:solidFill>
            <a:srgbClr val="FDFDFD"/>
          </a:solidFill>
          <a:ln cap="flat" cmpd="sng" w="12700">
            <a:solidFill>
              <a:srgbClr val="7CC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7"/>
          <p:cNvSpPr/>
          <p:nvPr/>
        </p:nvSpPr>
        <p:spPr>
          <a:xfrm rot="10800000">
            <a:off x="9281135" y="2987810"/>
            <a:ext cx="2393700" cy="2177100"/>
          </a:xfrm>
          <a:prstGeom prst="roundRect">
            <a:avLst>
              <a:gd fmla="val 11848" name="adj"/>
            </a:avLst>
          </a:prstGeom>
          <a:solidFill>
            <a:srgbClr val="FDFDFD"/>
          </a:solidFill>
          <a:ln cap="flat" cmpd="sng" w="12700">
            <a:solidFill>
              <a:srgbClr val="7CC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7"/>
          <p:cNvSpPr/>
          <p:nvPr/>
        </p:nvSpPr>
        <p:spPr>
          <a:xfrm>
            <a:off x="0" y="2"/>
            <a:ext cx="4876777" cy="1244401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3C040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7"/>
          <p:cNvSpPr/>
          <p:nvPr/>
        </p:nvSpPr>
        <p:spPr>
          <a:xfrm>
            <a:off x="0" y="2"/>
            <a:ext cx="4876777" cy="1078255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057" y="-47035"/>
            <a:ext cx="2859109" cy="102111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7"/>
          <p:cNvSpPr/>
          <p:nvPr/>
        </p:nvSpPr>
        <p:spPr>
          <a:xfrm>
            <a:off x="5615709" y="184550"/>
            <a:ext cx="6180465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3C040B"/>
                </a:solidFill>
                <a:latin typeface="Arial"/>
                <a:ea typeface="Arial"/>
                <a:cs typeface="Arial"/>
                <a:sym typeface="Arial"/>
              </a:rPr>
              <a:t>Funciones de valor agregado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7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5897" r="37853" t="0"/>
          <a:stretch/>
        </p:blipFill>
        <p:spPr>
          <a:xfrm>
            <a:off x="1001486" y="1698171"/>
            <a:ext cx="1922400" cy="1922400"/>
          </a:xfrm>
          <a:prstGeom prst="roundRect">
            <a:avLst>
              <a:gd fmla="val 10969" name="adj"/>
            </a:avLst>
          </a:prstGeom>
          <a:noFill/>
          <a:ln>
            <a:noFill/>
          </a:ln>
        </p:spPr>
      </p:pic>
      <p:pic>
        <p:nvPicPr>
          <p:cNvPr id="132" name="Google Shape;132;p7"/>
          <p:cNvPicPr preferRelativeResize="0"/>
          <p:nvPr>
            <p:ph idx="3" type="pic"/>
          </p:nvPr>
        </p:nvPicPr>
        <p:blipFill rotWithShape="1">
          <a:blip r:embed="rId5">
            <a:alphaModFix/>
          </a:blip>
          <a:srcRect b="0" l="21875" r="21873" t="0"/>
          <a:stretch/>
        </p:blipFill>
        <p:spPr>
          <a:xfrm>
            <a:off x="1001486" y="4521200"/>
            <a:ext cx="1922400" cy="1922400"/>
          </a:xfrm>
          <a:prstGeom prst="roundRect">
            <a:avLst>
              <a:gd fmla="val 10969" name="adj"/>
            </a:avLst>
          </a:prstGeom>
          <a:noFill/>
          <a:ln>
            <a:noFill/>
          </a:ln>
        </p:spPr>
      </p:pic>
      <p:pic>
        <p:nvPicPr>
          <p:cNvPr id="133" name="Google Shape;133;p7"/>
          <p:cNvPicPr preferRelativeResize="0"/>
          <p:nvPr>
            <p:ph idx="4" type="pic"/>
          </p:nvPr>
        </p:nvPicPr>
        <p:blipFill rotWithShape="1">
          <a:blip r:embed="rId6">
            <a:alphaModFix/>
          </a:blip>
          <a:srcRect b="0" l="21861" r="21860" t="0"/>
          <a:stretch/>
        </p:blipFill>
        <p:spPr>
          <a:xfrm>
            <a:off x="9600659" y="3132909"/>
            <a:ext cx="1922400" cy="1922400"/>
          </a:xfrm>
          <a:prstGeom prst="roundRect">
            <a:avLst>
              <a:gd fmla="val 10969" name="adj"/>
            </a:avLst>
          </a:prstGeom>
          <a:noFill/>
          <a:ln>
            <a:noFill/>
          </a:ln>
        </p:spPr>
      </p:pic>
      <p:sp>
        <p:nvSpPr>
          <p:cNvPr id="134" name="Google Shape;134;p7"/>
          <p:cNvSpPr/>
          <p:nvPr/>
        </p:nvSpPr>
        <p:spPr>
          <a:xfrm>
            <a:off x="1001486" y="1705021"/>
            <a:ext cx="1922400" cy="1922400"/>
          </a:xfrm>
          <a:prstGeom prst="roundRect">
            <a:avLst>
              <a:gd fmla="val 11105" name="adj"/>
            </a:avLst>
          </a:prstGeom>
          <a:solidFill>
            <a:srgbClr val="3C040B">
              <a:alpha val="6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>
            <a:off x="1001474" y="4521201"/>
            <a:ext cx="1922400" cy="1922400"/>
          </a:xfrm>
          <a:prstGeom prst="roundRect">
            <a:avLst>
              <a:gd fmla="val 11105" name="adj"/>
            </a:avLst>
          </a:prstGeom>
          <a:solidFill>
            <a:srgbClr val="3C040B">
              <a:alpha val="6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>
            <a:off x="9600656" y="3132910"/>
            <a:ext cx="1922400" cy="1922400"/>
          </a:xfrm>
          <a:prstGeom prst="roundRect">
            <a:avLst>
              <a:gd fmla="val 11105" name="adj"/>
            </a:avLst>
          </a:prstGeom>
          <a:solidFill>
            <a:srgbClr val="3C040B">
              <a:alpha val="6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 txBox="1"/>
          <p:nvPr/>
        </p:nvSpPr>
        <p:spPr>
          <a:xfrm>
            <a:off x="1032573" y="1668651"/>
            <a:ext cx="478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7"/>
          <p:cNvSpPr txBox="1"/>
          <p:nvPr/>
        </p:nvSpPr>
        <p:spPr>
          <a:xfrm>
            <a:off x="1032572" y="4518579"/>
            <a:ext cx="478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7"/>
          <p:cNvSpPr txBox="1"/>
          <p:nvPr/>
        </p:nvSpPr>
        <p:spPr>
          <a:xfrm>
            <a:off x="9642597" y="3120208"/>
            <a:ext cx="478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3250050" y="1910800"/>
            <a:ext cx="8332800" cy="1200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Las tablas de clasificación locales se pueden utilizar para crear un entorno de usuario más competitivo en su Lan Center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7"/>
          <p:cNvSpPr/>
          <p:nvPr/>
        </p:nvSpPr>
        <p:spPr>
          <a:xfrm>
            <a:off x="3412275" y="4900125"/>
            <a:ext cx="5776800" cy="1569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Con servidores dedicados para actualizaciones de juegos, ¡nunca tendrá que preocuparse por actualizar manualmente ningún juego!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7"/>
          <p:cNvSpPr/>
          <p:nvPr/>
        </p:nvSpPr>
        <p:spPr>
          <a:xfrm>
            <a:off x="3342089" y="3422050"/>
            <a:ext cx="5847000" cy="1200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¡Con los Bonos de Puntos de Lealtad, los Clientes seguramente harán de usted su primera opción!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7176" y="2014051"/>
            <a:ext cx="2774619" cy="217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8"/>
          <p:cNvSpPr/>
          <p:nvPr/>
        </p:nvSpPr>
        <p:spPr>
          <a:xfrm>
            <a:off x="0" y="2"/>
            <a:ext cx="4876777" cy="1244401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3C040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8"/>
          <p:cNvSpPr/>
          <p:nvPr/>
        </p:nvSpPr>
        <p:spPr>
          <a:xfrm>
            <a:off x="0" y="2"/>
            <a:ext cx="4876777" cy="1078255"/>
          </a:xfrm>
          <a:custGeom>
            <a:rect b="b" l="l" r="r" t="t"/>
            <a:pathLst>
              <a:path extrusionOk="0" h="1356295" w="4876777">
                <a:moveTo>
                  <a:pt x="0" y="0"/>
                </a:moveTo>
                <a:lnTo>
                  <a:pt x="4876777" y="0"/>
                </a:lnTo>
                <a:lnTo>
                  <a:pt x="4840552" y="18109"/>
                </a:lnTo>
                <a:cubicBezTo>
                  <a:pt x="4052435" y="430212"/>
                  <a:pt x="2881087" y="1284063"/>
                  <a:pt x="1828801" y="1349830"/>
                </a:cubicBezTo>
                <a:cubicBezTo>
                  <a:pt x="1407887" y="1376137"/>
                  <a:pt x="800555" y="1320574"/>
                  <a:pt x="205809" y="1212100"/>
                </a:cubicBezTo>
                <a:lnTo>
                  <a:pt x="0" y="1171333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057" y="-47035"/>
            <a:ext cx="2859109" cy="102111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8"/>
          <p:cNvSpPr/>
          <p:nvPr/>
        </p:nvSpPr>
        <p:spPr>
          <a:xfrm>
            <a:off x="8153396" y="184550"/>
            <a:ext cx="3414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3C040B"/>
                </a:solidFill>
                <a:latin typeface="Arial"/>
                <a:ea typeface="Arial"/>
                <a:cs typeface="Arial"/>
                <a:sym typeface="Arial"/>
              </a:rPr>
              <a:t>Sobre nosotros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8"/>
          <p:cNvSpPr txBox="1"/>
          <p:nvPr/>
        </p:nvSpPr>
        <p:spPr>
          <a:xfrm>
            <a:off x="4837618" y="1098992"/>
            <a:ext cx="65505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En Youngzsoft como un todo, hemos estado comprometidos con la creación de software basado en redes y servidores preparados para el futuro y servicios relacionados durante más de 20 años.</a:t>
            </a:r>
            <a:endParaRPr b="0" i="0" sz="2000" u="none" cap="none" strike="noStrike">
              <a:solidFill>
                <a:srgbClr val="0827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rgbClr val="08274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82742"/>
                </a:solidFill>
                <a:latin typeface="Arial"/>
                <a:ea typeface="Arial"/>
                <a:cs typeface="Arial"/>
                <a:sym typeface="Arial"/>
              </a:rPr>
              <a:t>Nuestro objetivo con iCafeCloud es simple, ahorrar costos y tiempo y brindarle una solución única para cada problema que se le presente al ejecutar la configuración de un centro de juegos.</a:t>
            </a:r>
            <a:endParaRPr b="0" i="0" sz="2000" u="none" cap="none" strike="noStrike">
              <a:solidFill>
                <a:srgbClr val="0827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8"/>
          <p:cNvSpPr/>
          <p:nvPr/>
        </p:nvSpPr>
        <p:spPr>
          <a:xfrm>
            <a:off x="937176" y="4619525"/>
            <a:ext cx="3361200" cy="12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-US" sz="105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Youngzsoft Co., Ltd.</a:t>
            </a:r>
            <a:br>
              <a:rPr b="0" i="0" lang="en-U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05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Room 1620, Yannian Shijia</a:t>
            </a:r>
            <a:br>
              <a:rPr b="0" i="0" lang="en-U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05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299 Renmin East Road</a:t>
            </a:r>
            <a:br>
              <a:rPr b="0" i="0" lang="en-U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05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Changsha, Hunan, China 410016</a:t>
            </a:r>
            <a:br>
              <a:rPr b="0" i="0" lang="en-U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05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P:</a:t>
            </a:r>
            <a:r>
              <a:rPr b="0" i="0" lang="en-US" sz="105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 +86-731-85537391</a:t>
            </a:r>
            <a:br>
              <a:rPr b="0" i="0" lang="en-U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05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E:</a:t>
            </a:r>
            <a:r>
              <a:rPr b="0" i="0" lang="en-US" sz="105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r>
              <a:rPr b="0" i="0" lang="en-US" sz="1050" u="sng" cap="none" strike="noStrike">
                <a:solidFill>
                  <a:srgbClr val="1DA158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@HelpDesk</a:t>
            </a:r>
            <a:br>
              <a:rPr b="0" i="0" lang="en-US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05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W:</a:t>
            </a:r>
            <a:r>
              <a:rPr b="0" i="0" lang="en-US" sz="105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r>
              <a:rPr b="0" i="0" lang="en-US" sz="1050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https://www.icafecloud.com/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9127" y="4751372"/>
            <a:ext cx="2426276" cy="80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697802" y="4187491"/>
            <a:ext cx="1892842" cy="1892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2020-06-14T16:53:51Z</dcterms:created>
  <dc:creator>Geri</dc:creator>
</cp:coreProperties>
</file>